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8" r:id="rId3"/>
    <p:sldId id="259" r:id="rId4"/>
    <p:sldId id="264" r:id="rId5"/>
    <p:sldId id="263"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8C4C8-BBBA-4CD6-9578-BFD45F7A615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445274-4F0E-46F8-AF33-898FBFFFC0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AD8F249-4D9B-409B-84ED-4CA6FE0D6EA1}"/>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5" name="Footer Placeholder 4">
            <a:extLst>
              <a:ext uri="{FF2B5EF4-FFF2-40B4-BE49-F238E27FC236}">
                <a16:creationId xmlns:a16="http://schemas.microsoft.com/office/drawing/2014/main" id="{8BA367CF-8BBC-4DCB-987B-0620B45A62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B50EDA-5BEB-41B5-89E7-7E925548A79F}"/>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5558828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23B61-C005-42C5-BA79-1A018DC956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86B751F-9556-4103-9037-D5228AE4921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58A16D-C142-42EA-A3D3-69C33A82EA61}"/>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5" name="Footer Placeholder 4">
            <a:extLst>
              <a:ext uri="{FF2B5EF4-FFF2-40B4-BE49-F238E27FC236}">
                <a16:creationId xmlns:a16="http://schemas.microsoft.com/office/drawing/2014/main" id="{F022C61A-EEBD-4955-9DA6-2A2F443DE6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BE8395-E7C0-4D75-A0B2-A4613C5AA38E}"/>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2142493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4EFE99-2175-4E7F-93F9-805CE73DC1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30A923-EC7B-4AEF-A1F3-5A549C1C489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403D7C-F09D-449B-AFFE-FD3F2380D96C}"/>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5" name="Footer Placeholder 4">
            <a:extLst>
              <a:ext uri="{FF2B5EF4-FFF2-40B4-BE49-F238E27FC236}">
                <a16:creationId xmlns:a16="http://schemas.microsoft.com/office/drawing/2014/main" id="{A6E5A78E-DD6B-4253-BA46-E718A9F9C4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45699-2B78-4692-BEF3-EC28F60C7CF3}"/>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382124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9009E-0721-4DE8-912C-3FE5C4107F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15DE59-5B09-446A-BC9E-62E52412BC8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4B1DF-12B3-4957-A5E4-91E4D2763FB9}"/>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5" name="Footer Placeholder 4">
            <a:extLst>
              <a:ext uri="{FF2B5EF4-FFF2-40B4-BE49-F238E27FC236}">
                <a16:creationId xmlns:a16="http://schemas.microsoft.com/office/drawing/2014/main" id="{1BC0A551-8F97-4826-A4D6-3B45BF7C81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F39613-A7F2-4B2A-A737-2C97F72B7E3B}"/>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355548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D2A66-91DE-47B4-812A-08C39AD0239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2E6286C-883A-4894-97DD-3963B6ED2E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FBA57D1-2930-4307-9342-E32EAC9A94DD}"/>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5" name="Footer Placeholder 4">
            <a:extLst>
              <a:ext uri="{FF2B5EF4-FFF2-40B4-BE49-F238E27FC236}">
                <a16:creationId xmlns:a16="http://schemas.microsoft.com/office/drawing/2014/main" id="{47D25020-0EEB-4425-AFEA-982A18B430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2A334A-E1E7-4F9E-855D-174BB9566E94}"/>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355359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40B42-80F0-4ABD-B398-426971BBB3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A0A475-9CF3-4211-A5F9-2A9869CFA8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3678E1-7B29-4D47-8946-467C40FD529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15B7A7B-4A0B-40E9-81FA-ED297566E48F}"/>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6" name="Footer Placeholder 5">
            <a:extLst>
              <a:ext uri="{FF2B5EF4-FFF2-40B4-BE49-F238E27FC236}">
                <a16:creationId xmlns:a16="http://schemas.microsoft.com/office/drawing/2014/main" id="{53F79B97-1DB3-4121-A82D-E53ED68C10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CAF5AA-E5BF-4106-82B3-A96EC0663E44}"/>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4034367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E4499-DA0E-47E5-8D48-0347C4209C7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6A4E50-3097-47ED-9AA0-3EE7B9241A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F7E4708-A5D2-4566-8AAC-206B373D57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62B1E16-DBC2-4BF4-9190-B9CDA9463D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60DD631-F1C2-4C48-9241-D8E768EF886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D3F0F7-D74E-4926-9954-BB5642E067BA}"/>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8" name="Footer Placeholder 7">
            <a:extLst>
              <a:ext uri="{FF2B5EF4-FFF2-40B4-BE49-F238E27FC236}">
                <a16:creationId xmlns:a16="http://schemas.microsoft.com/office/drawing/2014/main" id="{5C53C60C-3DC6-4ACD-95DB-882CD81DF0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8E1793-DE7A-4335-B884-F3FE12C6B59B}"/>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1628958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4FCB4-758C-4633-9552-B21058F88E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CA5102-DB46-45C4-9FE4-D746E1C13D47}"/>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4" name="Footer Placeholder 3">
            <a:extLst>
              <a:ext uri="{FF2B5EF4-FFF2-40B4-BE49-F238E27FC236}">
                <a16:creationId xmlns:a16="http://schemas.microsoft.com/office/drawing/2014/main" id="{E56903D9-6417-428E-A3BE-4C5CF54B49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75FE74-8F97-489C-9BDC-806D9ECB425B}"/>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454089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701697-D25E-4085-AE12-580117132EB6}"/>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3" name="Footer Placeholder 2">
            <a:extLst>
              <a:ext uri="{FF2B5EF4-FFF2-40B4-BE49-F238E27FC236}">
                <a16:creationId xmlns:a16="http://schemas.microsoft.com/office/drawing/2014/main" id="{1AA3F7D6-8EAD-4D72-A5A3-BE9599EBBC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B489AC-E552-4751-8111-2A74B0938B7C}"/>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1847144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AAD58-3B65-4A50-808A-6149D2ECE0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20DDD9-754F-4790-87DC-84CED55B71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AF01114-F716-4D50-A817-E71E1DE450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59ABB21-0216-4EDA-98C8-993B64E844CB}"/>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6" name="Footer Placeholder 5">
            <a:extLst>
              <a:ext uri="{FF2B5EF4-FFF2-40B4-BE49-F238E27FC236}">
                <a16:creationId xmlns:a16="http://schemas.microsoft.com/office/drawing/2014/main" id="{729B6FDF-C5A3-43BA-904B-5A2C17F23D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676DB4-FD91-4095-B31D-403461383759}"/>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4273066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AF244-F115-43A6-B363-A5801D560C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3D486A4-EFCE-4623-B617-191C36B9B2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FA5E058-3E30-45BF-B7BE-9FE39405C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CF6D53D-B4CE-4046-AE28-E5B6C17BE9D4}"/>
              </a:ext>
            </a:extLst>
          </p:cNvPr>
          <p:cNvSpPr>
            <a:spLocks noGrp="1"/>
          </p:cNvSpPr>
          <p:nvPr>
            <p:ph type="dt" sz="half" idx="10"/>
          </p:nvPr>
        </p:nvSpPr>
        <p:spPr/>
        <p:txBody>
          <a:bodyPr/>
          <a:lstStyle/>
          <a:p>
            <a:fld id="{E7561414-69C1-45E6-9BC5-72D886266223}" type="datetimeFigureOut">
              <a:rPr lang="en-US" smtClean="0"/>
              <a:t>2019-02-19</a:t>
            </a:fld>
            <a:endParaRPr lang="en-US"/>
          </a:p>
        </p:txBody>
      </p:sp>
      <p:sp>
        <p:nvSpPr>
          <p:cNvPr id="6" name="Footer Placeholder 5">
            <a:extLst>
              <a:ext uri="{FF2B5EF4-FFF2-40B4-BE49-F238E27FC236}">
                <a16:creationId xmlns:a16="http://schemas.microsoft.com/office/drawing/2014/main" id="{BCE613B1-C201-479A-AB3A-F1CE34C1FF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47ACB1-179B-491B-A758-29A8EEB93D7F}"/>
              </a:ext>
            </a:extLst>
          </p:cNvPr>
          <p:cNvSpPr>
            <a:spLocks noGrp="1"/>
          </p:cNvSpPr>
          <p:nvPr>
            <p:ph type="sldNum" sz="quarter" idx="12"/>
          </p:nvPr>
        </p:nvSpPr>
        <p:spPr/>
        <p:txBody>
          <a:bodyPr/>
          <a:lstStyle/>
          <a:p>
            <a:fld id="{112BC581-61D4-4658-92A2-0C18D0E4F619}" type="slidenum">
              <a:rPr lang="en-US" smtClean="0"/>
              <a:t>‹#›</a:t>
            </a:fld>
            <a:endParaRPr lang="en-US"/>
          </a:p>
        </p:txBody>
      </p:sp>
    </p:spTree>
    <p:extLst>
      <p:ext uri="{BB962C8B-B14F-4D97-AF65-F5344CB8AC3E}">
        <p14:creationId xmlns:p14="http://schemas.microsoft.com/office/powerpoint/2010/main" val="1301500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748AEB-435B-4A81-99DD-0534BC4D22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10F0D1-83A9-45D2-9622-ED09E875F7E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1773C-3EB3-4678-8AA2-AE720F475B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561414-69C1-45E6-9BC5-72D886266223}" type="datetimeFigureOut">
              <a:rPr lang="en-US" smtClean="0"/>
              <a:t>2019-02-19</a:t>
            </a:fld>
            <a:endParaRPr lang="en-US"/>
          </a:p>
        </p:txBody>
      </p:sp>
      <p:sp>
        <p:nvSpPr>
          <p:cNvPr id="5" name="Footer Placeholder 4">
            <a:extLst>
              <a:ext uri="{FF2B5EF4-FFF2-40B4-BE49-F238E27FC236}">
                <a16:creationId xmlns:a16="http://schemas.microsoft.com/office/drawing/2014/main" id="{4C043CC6-87EB-4385-8F30-6AFA30810B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BAB04D-6C89-4DA1-8A2E-9EFE7026EE3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BC581-61D4-4658-92A2-0C18D0E4F619}" type="slidenum">
              <a:rPr lang="en-US" smtClean="0"/>
              <a:t>‹#›</a:t>
            </a:fld>
            <a:endParaRPr lang="en-US"/>
          </a:p>
        </p:txBody>
      </p:sp>
    </p:spTree>
    <p:extLst>
      <p:ext uri="{BB962C8B-B14F-4D97-AF65-F5344CB8AC3E}">
        <p14:creationId xmlns:p14="http://schemas.microsoft.com/office/powerpoint/2010/main" val="4024896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omplexsystems.iut.ac.i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DB3B3C-FBCC-4B20-A674-AC9E610EBF63}"/>
              </a:ext>
            </a:extLst>
          </p:cNvPr>
          <p:cNvSpPr>
            <a:spLocks noGrp="1"/>
          </p:cNvSpPr>
          <p:nvPr>
            <p:ph idx="1"/>
          </p:nvPr>
        </p:nvSpPr>
        <p:spPr>
          <a:xfrm>
            <a:off x="583096" y="583096"/>
            <a:ext cx="10770704" cy="5593867"/>
          </a:xfrm>
        </p:spPr>
        <p:txBody>
          <a:bodyPr>
            <a:normAutofit fontScale="62500" lnSpcReduction="20000"/>
          </a:bodyPr>
          <a:lstStyle/>
          <a:p>
            <a:pPr marL="0" indent="0">
              <a:buNone/>
            </a:pPr>
            <a:r>
              <a:rPr lang="en-US" dirty="0"/>
              <a:t>Dear Prof. Smith</a:t>
            </a:r>
          </a:p>
          <a:p>
            <a:endParaRPr lang="en-US" dirty="0"/>
          </a:p>
          <a:p>
            <a:pPr marL="0" indent="0">
              <a:buNone/>
            </a:pPr>
            <a:r>
              <a:rPr lang="en-US" dirty="0"/>
              <a:t>I am a PhD candidate in the field of Condensed Matter at the Department of Physics of Isfahan University of technology in Iran, and I have a 6 months opportunity to conduct a part of my dissertation as visiting scholar abroad. My PhD thesis is about "Mutation Selection Balance in Evolutionary Graphs". </a:t>
            </a:r>
          </a:p>
          <a:p>
            <a:endParaRPr lang="en-US" dirty="0"/>
          </a:p>
          <a:p>
            <a:pPr marL="0" indent="0">
              <a:buNone/>
            </a:pPr>
            <a:r>
              <a:rPr lang="en-US" dirty="0"/>
              <a:t>We are studying </a:t>
            </a:r>
            <a:r>
              <a:rPr lang="en-US" dirty="0">
                <a:solidFill>
                  <a:schemeClr val="tx2">
                    <a:lumMod val="60000"/>
                    <a:lumOff val="40000"/>
                  </a:schemeClr>
                </a:solidFill>
              </a:rPr>
              <a:t>general subject of the research</a:t>
            </a:r>
            <a:r>
              <a:rPr lang="en-US" dirty="0"/>
              <a:t>. Our aim is to discover the relationship between … and ….</a:t>
            </a:r>
          </a:p>
          <a:p>
            <a:endParaRPr lang="en-US" dirty="0"/>
          </a:p>
          <a:p>
            <a:pPr marL="0" indent="0">
              <a:buNone/>
            </a:pPr>
            <a:r>
              <a:rPr lang="en-US" dirty="0"/>
              <a:t>Considering the expertise of your group, I am highly interested to perform this part of my research program at your research group and, so articles extracted from this work will be published jointly. Would you please let me know if it is possible for your group to accept me for this period? </a:t>
            </a:r>
          </a:p>
          <a:p>
            <a:endParaRPr lang="en-US" dirty="0"/>
          </a:p>
          <a:p>
            <a:pPr marL="0" indent="0">
              <a:buNone/>
            </a:pPr>
            <a:r>
              <a:rPr lang="en-US" dirty="0"/>
              <a:t>For more information about me, please see my CV in attachment file.</a:t>
            </a:r>
          </a:p>
          <a:p>
            <a:endParaRPr lang="en-US" dirty="0"/>
          </a:p>
          <a:p>
            <a:pPr marL="0" indent="0">
              <a:buNone/>
            </a:pPr>
            <a:r>
              <a:rPr lang="en-US" dirty="0"/>
              <a:t>I am looking forward to hearing from you,</a:t>
            </a:r>
          </a:p>
          <a:p>
            <a:pPr marL="0" indent="0">
              <a:buNone/>
            </a:pPr>
            <a:r>
              <a:rPr lang="en-US" dirty="0"/>
              <a:t>Yours Sincerely,</a:t>
            </a:r>
          </a:p>
          <a:p>
            <a:pPr marL="0" indent="0">
              <a:buNone/>
            </a:pPr>
            <a:r>
              <a:rPr lang="en-US" dirty="0"/>
              <a:t>Name Last-Name</a:t>
            </a:r>
          </a:p>
        </p:txBody>
      </p:sp>
      <p:pic>
        <p:nvPicPr>
          <p:cNvPr id="2050" name="Picture 1" descr="profile_mask2">
            <a:extLst>
              <a:ext uri="{FF2B5EF4-FFF2-40B4-BE49-F238E27FC236}">
                <a16:creationId xmlns:a16="http://schemas.microsoft.com/office/drawing/2014/main" id="{9DADB46C-9747-4D7B-B876-3A8BB83044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2" descr="Attachments">
            <a:extLst>
              <a:ext uri="{FF2B5EF4-FFF2-40B4-BE49-F238E27FC236}">
                <a16:creationId xmlns:a16="http://schemas.microsoft.com/office/drawing/2014/main" id="{CAC3F9E6-4B07-4929-A6F4-6A19C67CD8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3" descr="cleardot">
            <a:extLst>
              <a:ext uri="{FF2B5EF4-FFF2-40B4-BE49-F238E27FC236}">
                <a16:creationId xmlns:a16="http://schemas.microsoft.com/office/drawing/2014/main" id="{C82DC94A-8A4D-4B1B-9100-72D8613214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2636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923A3B-C70C-4D33-A41D-F457D9DA9BA3}"/>
              </a:ext>
            </a:extLst>
          </p:cNvPr>
          <p:cNvSpPr>
            <a:spLocks noGrp="1"/>
          </p:cNvSpPr>
          <p:nvPr>
            <p:ph idx="1"/>
          </p:nvPr>
        </p:nvSpPr>
        <p:spPr>
          <a:xfrm>
            <a:off x="702365" y="278296"/>
            <a:ext cx="10651435" cy="5898667"/>
          </a:xfrm>
        </p:spPr>
        <p:txBody>
          <a:bodyPr>
            <a:normAutofit/>
          </a:bodyPr>
          <a:lstStyle/>
          <a:p>
            <a:pPr marL="0" indent="0">
              <a:spcBef>
                <a:spcPts val="0"/>
              </a:spcBef>
              <a:buNone/>
            </a:pPr>
            <a:r>
              <a:rPr lang="en-US" sz="1800" dirty="0"/>
              <a:t>Prof. Dr. John Smith</a:t>
            </a:r>
          </a:p>
          <a:p>
            <a:pPr marL="0" indent="0">
              <a:spcBef>
                <a:spcPts val="0"/>
              </a:spcBef>
              <a:buNone/>
            </a:pPr>
            <a:r>
              <a:rPr lang="en-US" sz="1800" dirty="0"/>
              <a:t>Department for Statistical Physics</a:t>
            </a:r>
          </a:p>
          <a:p>
            <a:pPr marL="0" indent="0">
              <a:spcBef>
                <a:spcPts val="0"/>
              </a:spcBef>
              <a:buNone/>
            </a:pPr>
            <a:r>
              <a:rPr lang="en-US" sz="1800" dirty="0"/>
              <a:t>Max Planck Institute for Complex Systems</a:t>
            </a:r>
          </a:p>
          <a:p>
            <a:pPr marL="0" indent="0">
              <a:spcBef>
                <a:spcPts val="0"/>
              </a:spcBef>
              <a:buNone/>
            </a:pPr>
            <a:endParaRPr lang="en-US" sz="1800" dirty="0">
              <a:effectLst/>
            </a:endParaRPr>
          </a:p>
          <a:p>
            <a:pPr marL="0" indent="0">
              <a:spcBef>
                <a:spcPts val="0"/>
              </a:spcBef>
              <a:buNone/>
            </a:pPr>
            <a:r>
              <a:rPr lang="en-US" sz="1800" dirty="0">
                <a:effectLst/>
              </a:rPr>
              <a:t>Dear. Prof. </a:t>
            </a:r>
            <a:r>
              <a:rPr lang="en-US" sz="1800" dirty="0"/>
              <a:t>Smith</a:t>
            </a:r>
            <a:r>
              <a:rPr lang="en-US" sz="1800" dirty="0">
                <a:effectLst/>
              </a:rPr>
              <a:t>,</a:t>
            </a:r>
          </a:p>
          <a:p>
            <a:pPr marL="0" indent="0">
              <a:spcBef>
                <a:spcPts val="0"/>
              </a:spcBef>
              <a:buNone/>
            </a:pPr>
            <a:r>
              <a:rPr lang="en-US" sz="1800" dirty="0">
                <a:effectLst/>
              </a:rPr>
              <a:t>‪I am a PHD student, and a member of </a:t>
            </a:r>
            <a:r>
              <a:rPr lang="en-US" sz="1800" dirty="0">
                <a:effectLst/>
                <a:hlinkClick r:id="rId2"/>
              </a:rPr>
              <a:t>Complex System Group</a:t>
            </a:r>
            <a:r>
              <a:rPr lang="en-US" sz="1800" dirty="0">
                <a:effectLst/>
              </a:rPr>
              <a:t> at the Department of Physics, IUT, Isfahan, Iran. I am allowed to take a leave, a period of 6 - 12 month, to do research, study and learn about scientific subjects related to my work abroad. I am currently working on the </a:t>
            </a:r>
            <a:r>
              <a:rPr lang="en-US" sz="1800" dirty="0">
                <a:solidFill>
                  <a:schemeClr val="tx2">
                    <a:lumMod val="60000"/>
                    <a:lumOff val="40000"/>
                  </a:schemeClr>
                </a:solidFill>
                <a:effectLst/>
              </a:rPr>
              <a:t>subject name</a:t>
            </a:r>
            <a:r>
              <a:rPr lang="en-US" sz="1800" dirty="0">
                <a:effectLst/>
              </a:rPr>
              <a:t> under the supervision of Dr. </a:t>
            </a:r>
            <a:r>
              <a:rPr lang="en-US" sz="1800" dirty="0">
                <a:solidFill>
                  <a:schemeClr val="tx2">
                    <a:lumMod val="60000"/>
                    <a:lumOff val="40000"/>
                  </a:schemeClr>
                </a:solidFill>
                <a:effectLst/>
              </a:rPr>
              <a:t>Name-Last Name</a:t>
            </a:r>
            <a:r>
              <a:rPr lang="en-US" sz="1800" dirty="0">
                <a:effectLst/>
              </a:rPr>
              <a:t> . Our aim is ... .</a:t>
            </a:r>
          </a:p>
          <a:p>
            <a:pPr marL="0" indent="0">
              <a:buNone/>
            </a:pPr>
            <a:r>
              <a:rPr lang="en-US" sz="1800" dirty="0">
                <a:effectLst/>
              </a:rPr>
              <a:t>The process in which I am currently interested is ... . I try to </a:t>
            </a:r>
            <a:r>
              <a:rPr lang="en-US" sz="1800" dirty="0">
                <a:solidFill>
                  <a:schemeClr val="tx2">
                    <a:lumMod val="60000"/>
                    <a:lumOff val="40000"/>
                  </a:schemeClr>
                </a:solidFill>
                <a:effectLst/>
              </a:rPr>
              <a:t>more explanations up to three lines</a:t>
            </a:r>
            <a:r>
              <a:rPr lang="en-US" sz="1800" dirty="0">
                <a:effectLst/>
              </a:rPr>
              <a:t>.</a:t>
            </a:r>
          </a:p>
          <a:p>
            <a:pPr marL="0" indent="0">
              <a:buNone/>
            </a:pPr>
            <a:r>
              <a:rPr lang="en-US" sz="1800" dirty="0"/>
              <a:t>Considering Max-Plank welcoming attitude toward visitor researchers and the background and experience of your group, which I believe is aligned with my research interests and will provide me a good opportunity, I decided to contact you. I am interested in doing research as part of your group. With your permission, the result of the aforementioned research can be part of my dissertation. Please consider my application as visiting researcher and let me know if it is possible for your group to accept me for this period?</a:t>
            </a:r>
          </a:p>
          <a:p>
            <a:pPr marL="0" indent="0">
              <a:buNone/>
            </a:pPr>
            <a:endParaRPr lang="en-US" sz="1800" dirty="0">
              <a:effectLst/>
            </a:endParaRPr>
          </a:p>
          <a:p>
            <a:pPr marL="0" indent="0">
              <a:spcBef>
                <a:spcPts val="0"/>
              </a:spcBef>
              <a:buNone/>
            </a:pPr>
            <a:r>
              <a:rPr lang="en-US" sz="1800" dirty="0"/>
              <a:t>Please feel free to ask me more, as the information provided by this brief email and the attached CV may not suffice. The home page dedicated to PHD student and me </a:t>
            </a:r>
            <a:r>
              <a:rPr lang="en-US" sz="1800" u="sng" dirty="0">
                <a:solidFill>
                  <a:srgbClr val="0070C0"/>
                </a:solidFill>
              </a:rPr>
              <a:t>here</a:t>
            </a:r>
            <a:r>
              <a:rPr lang="en-US" sz="1800" dirty="0"/>
              <a:t> is also available.</a:t>
            </a:r>
          </a:p>
          <a:p>
            <a:pPr marL="0" indent="0">
              <a:spcBef>
                <a:spcPts val="0"/>
              </a:spcBef>
              <a:buNone/>
            </a:pPr>
            <a:endParaRPr lang="en-US" sz="1800" dirty="0"/>
          </a:p>
          <a:p>
            <a:pPr marL="0" indent="0">
              <a:spcBef>
                <a:spcPts val="0"/>
              </a:spcBef>
              <a:buNone/>
            </a:pPr>
            <a:r>
              <a:rPr lang="en-US" sz="1800" dirty="0"/>
              <a:t>Respectfully</a:t>
            </a:r>
          </a:p>
          <a:p>
            <a:pPr marL="0" indent="0">
              <a:spcBef>
                <a:spcPts val="0"/>
              </a:spcBef>
              <a:buNone/>
            </a:pPr>
            <a:r>
              <a:rPr lang="en-US" sz="1800" dirty="0"/>
              <a:t>Name Last-Name</a:t>
            </a:r>
          </a:p>
          <a:p>
            <a:pPr marL="0" indent="0">
              <a:spcBef>
                <a:spcPts val="0"/>
              </a:spcBef>
              <a:buNone/>
            </a:pPr>
            <a:endParaRPr lang="en-US" sz="1800" dirty="0"/>
          </a:p>
        </p:txBody>
      </p:sp>
    </p:spTree>
    <p:extLst>
      <p:ext uri="{BB962C8B-B14F-4D97-AF65-F5344CB8AC3E}">
        <p14:creationId xmlns:p14="http://schemas.microsoft.com/office/powerpoint/2010/main" val="338894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791C95AD-770B-4841-B27F-DAB142994BCE}"/>
              </a:ext>
            </a:extLst>
          </p:cNvPr>
          <p:cNvSpPr>
            <a:spLocks noGrp="1"/>
          </p:cNvSpPr>
          <p:nvPr/>
        </p:nvSpPr>
        <p:spPr>
          <a:xfrm>
            <a:off x="838200" y="1414670"/>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6" name="TextBox 5">
            <a:extLst>
              <a:ext uri="{FF2B5EF4-FFF2-40B4-BE49-F238E27FC236}">
                <a16:creationId xmlns:a16="http://schemas.microsoft.com/office/drawing/2014/main" id="{0F7458FF-91FD-4CA1-9CEA-F7F4526553ED}"/>
              </a:ext>
            </a:extLst>
          </p:cNvPr>
          <p:cNvSpPr txBox="1"/>
          <p:nvPr/>
        </p:nvSpPr>
        <p:spPr>
          <a:xfrm>
            <a:off x="838200" y="583096"/>
            <a:ext cx="10121348" cy="4801314"/>
          </a:xfrm>
          <a:prstGeom prst="rect">
            <a:avLst/>
          </a:prstGeom>
          <a:noFill/>
        </p:spPr>
        <p:txBody>
          <a:bodyPr wrap="square" rtlCol="0">
            <a:spAutoFit/>
          </a:bodyPr>
          <a:lstStyle/>
          <a:p>
            <a:r>
              <a:rPr lang="en-US" dirty="0"/>
              <a:t>Dear Professor Smith,</a:t>
            </a:r>
            <a:br>
              <a:rPr lang="en-US" dirty="0"/>
            </a:br>
            <a:br>
              <a:rPr lang="en-US" dirty="0"/>
            </a:br>
            <a:r>
              <a:rPr lang="en-US" dirty="0"/>
              <a:t>I am a PhD candidate at Sharif University of Technology under the supervision of Professor </a:t>
            </a:r>
            <a:r>
              <a:rPr lang="en-US" dirty="0">
                <a:solidFill>
                  <a:srgbClr val="0070C0"/>
                </a:solidFill>
              </a:rPr>
              <a:t>Name Last-Name</a:t>
            </a:r>
            <a:r>
              <a:rPr lang="en-US" dirty="0"/>
              <a:t>. My PhD thesis topic is “</a:t>
            </a:r>
            <a:r>
              <a:rPr lang="en-US" dirty="0">
                <a:solidFill>
                  <a:srgbClr val="0070C0"/>
                </a:solidFill>
              </a:rPr>
              <a:t>Topic</a:t>
            </a:r>
            <a:r>
              <a:rPr lang="en-US" dirty="0"/>
              <a:t>”. Through my thesis and my experiences in the Prof </a:t>
            </a:r>
            <a:r>
              <a:rPr lang="en-US" dirty="0" err="1">
                <a:solidFill>
                  <a:srgbClr val="0070C0"/>
                </a:solidFill>
              </a:rPr>
              <a:t>Neme</a:t>
            </a:r>
            <a:r>
              <a:rPr lang="en-US" dirty="0"/>
              <a:t> Lab, I have become completely familiar with compressive sensing, sparse recovery methods, and their different applications specially in spectrum sensing, image processing, and radar systems.</a:t>
            </a:r>
          </a:p>
          <a:p>
            <a:br>
              <a:rPr lang="en-US" dirty="0"/>
            </a:br>
            <a:r>
              <a:rPr lang="en-US" dirty="0"/>
              <a:t>I visited your web page and I have found your research activities really interesting. It is a great honor for me to join your research team as a visiting researcher. I would be grateful if you could give me this opportunity. My CV is attached for your perusal.</a:t>
            </a:r>
            <a:br>
              <a:rPr lang="en-US" dirty="0"/>
            </a:br>
            <a:r>
              <a:rPr lang="en-US" dirty="0"/>
              <a:t>Thank you for your gracious consideration.</a:t>
            </a:r>
            <a:br>
              <a:rPr lang="en-US" dirty="0"/>
            </a:br>
            <a:br>
              <a:rPr lang="en-US" dirty="0"/>
            </a:br>
            <a:r>
              <a:rPr lang="en-US" dirty="0"/>
              <a:t>Respectfully,</a:t>
            </a:r>
            <a:br>
              <a:rPr lang="en-US" dirty="0"/>
            </a:br>
            <a:r>
              <a:rPr lang="en-US" dirty="0"/>
              <a:t>Name Last-Name</a:t>
            </a:r>
            <a:br>
              <a:rPr lang="en-US" dirty="0"/>
            </a:br>
            <a:r>
              <a:rPr lang="en-US" dirty="0"/>
              <a:t>Department of Electrical Engineering</a:t>
            </a:r>
            <a:br>
              <a:rPr lang="en-US" dirty="0"/>
            </a:br>
            <a:r>
              <a:rPr lang="en-US" dirty="0"/>
              <a:t>Sharif University of Technology</a:t>
            </a:r>
            <a:br>
              <a:rPr lang="en-US" dirty="0"/>
            </a:br>
            <a:r>
              <a:rPr lang="en-US" dirty="0"/>
              <a:t>Tehran, Iran.</a:t>
            </a:r>
          </a:p>
        </p:txBody>
      </p:sp>
    </p:spTree>
    <p:extLst>
      <p:ext uri="{BB962C8B-B14F-4D97-AF65-F5344CB8AC3E}">
        <p14:creationId xmlns:p14="http://schemas.microsoft.com/office/powerpoint/2010/main" val="41908203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97B33A9-C3F0-488D-9F80-01F9AF052869}"/>
              </a:ext>
            </a:extLst>
          </p:cNvPr>
          <p:cNvSpPr/>
          <p:nvPr/>
        </p:nvSpPr>
        <p:spPr>
          <a:xfrm>
            <a:off x="390939" y="1497496"/>
            <a:ext cx="11410121" cy="3693319"/>
          </a:xfrm>
          <a:prstGeom prst="rect">
            <a:avLst/>
          </a:prstGeom>
        </p:spPr>
        <p:txBody>
          <a:bodyPr wrap="square">
            <a:spAutoFit/>
          </a:bodyPr>
          <a:lstStyle/>
          <a:p>
            <a:r>
              <a:rPr lang="en-US" dirty="0"/>
              <a:t>Dear Prof Smith</a:t>
            </a:r>
            <a:br>
              <a:rPr lang="en-US" dirty="0"/>
            </a:br>
            <a:br>
              <a:rPr lang="en-US" dirty="0"/>
            </a:br>
            <a:r>
              <a:rPr lang="en-US" dirty="0"/>
              <a:t> I am currently a PhD Student at Isfahan University of Technology (IUT), Iran. Over the past two years I have been working on some topics related to General Relativity, Entanglement entropy and Complexity.</a:t>
            </a:r>
          </a:p>
          <a:p>
            <a:r>
              <a:rPr lang="en-US" dirty="0"/>
              <a:t> I have followed your papers and I am interested to work with you and your group. It will be a great honor and a great privilege to have a sabbatical opportunity with you with financial support of our university. </a:t>
            </a:r>
          </a:p>
          <a:p>
            <a:r>
              <a:rPr lang="en-US" dirty="0"/>
              <a:t>My CV is attached. I would appreciate it if you could accept me as a visiting PhD student at your group for a period of about 4 months (starting around June 2018).</a:t>
            </a:r>
            <a:br>
              <a:rPr lang="en-US" dirty="0"/>
            </a:br>
            <a:br>
              <a:rPr lang="en-US" dirty="0"/>
            </a:br>
            <a:r>
              <a:rPr lang="en-US" dirty="0"/>
              <a:t>I am looking forward to hear from you soon.</a:t>
            </a:r>
            <a:br>
              <a:rPr lang="en-US" dirty="0"/>
            </a:br>
            <a:br>
              <a:rPr lang="en-US" dirty="0"/>
            </a:br>
            <a:r>
              <a:rPr lang="en-US" dirty="0"/>
              <a:t>Kind sincerely yours, </a:t>
            </a:r>
          </a:p>
          <a:p>
            <a:r>
              <a:rPr lang="en-US" dirty="0">
                <a:solidFill>
                  <a:schemeClr val="accent1">
                    <a:lumMod val="60000"/>
                    <a:lumOff val="40000"/>
                  </a:schemeClr>
                </a:solidFill>
              </a:rPr>
              <a:t>Name Last Name</a:t>
            </a:r>
          </a:p>
        </p:txBody>
      </p:sp>
    </p:spTree>
    <p:extLst>
      <p:ext uri="{BB962C8B-B14F-4D97-AF65-F5344CB8AC3E}">
        <p14:creationId xmlns:p14="http://schemas.microsoft.com/office/powerpoint/2010/main" val="4083475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FB5073-CE4F-48BA-A8FE-E1E05E936F19}"/>
              </a:ext>
            </a:extLst>
          </p:cNvPr>
          <p:cNvSpPr txBox="1"/>
          <p:nvPr/>
        </p:nvSpPr>
        <p:spPr>
          <a:xfrm>
            <a:off x="742121" y="751344"/>
            <a:ext cx="9740348" cy="5078313"/>
          </a:xfrm>
          <a:prstGeom prst="rect">
            <a:avLst/>
          </a:prstGeom>
          <a:noFill/>
        </p:spPr>
        <p:txBody>
          <a:bodyPr wrap="square" rtlCol="0">
            <a:spAutoFit/>
          </a:bodyPr>
          <a:lstStyle/>
          <a:p>
            <a:r>
              <a:rPr lang="en-US" dirty="0"/>
              <a:t>Dear Prof. Smith,</a:t>
            </a:r>
          </a:p>
          <a:p>
            <a:endParaRPr lang="en-US" dirty="0"/>
          </a:p>
          <a:p>
            <a:r>
              <a:rPr lang="en-US" dirty="0"/>
              <a:t>I am writing to apply for a position as a postdoctoral researcher in your group. I am a Ph.D. candidate of physics of </a:t>
            </a:r>
            <a:r>
              <a:rPr lang="en-US" dirty="0">
                <a:solidFill>
                  <a:schemeClr val="accent1">
                    <a:lumMod val="60000"/>
                    <a:lumOff val="40000"/>
                  </a:schemeClr>
                </a:solidFill>
              </a:rPr>
              <a:t>complex systems </a:t>
            </a:r>
            <a:r>
              <a:rPr lang="en-US" dirty="0"/>
              <a:t>at the Isfahan University of Technology in Iran, working under the supervision of Professor </a:t>
            </a:r>
            <a:r>
              <a:rPr lang="en-US" dirty="0">
                <a:solidFill>
                  <a:schemeClr val="accent1">
                    <a:lumMod val="60000"/>
                    <a:lumOff val="40000"/>
                  </a:schemeClr>
                </a:solidFill>
              </a:rPr>
              <a:t>Name Last Name</a:t>
            </a:r>
            <a:r>
              <a:rPr lang="en-US" dirty="0"/>
              <a:t>, currently about to finalize the results of my dissertation, and expecting to graduate by the end of December </a:t>
            </a:r>
            <a:r>
              <a:rPr lang="en-US" dirty="0">
                <a:solidFill>
                  <a:schemeClr val="accent1">
                    <a:lumMod val="60000"/>
                    <a:lumOff val="40000"/>
                  </a:schemeClr>
                </a:solidFill>
              </a:rPr>
              <a:t>2019</a:t>
            </a:r>
            <a:r>
              <a:rPr lang="en-US" dirty="0"/>
              <a:t>. </a:t>
            </a:r>
          </a:p>
          <a:p>
            <a:endParaRPr lang="en-US" dirty="0"/>
          </a:p>
          <a:p>
            <a:r>
              <a:rPr lang="en-US" dirty="0"/>
              <a:t>Since I have worked in </a:t>
            </a:r>
            <a:r>
              <a:rPr lang="en-US" dirty="0">
                <a:solidFill>
                  <a:schemeClr val="accent1">
                    <a:lumMod val="60000"/>
                    <a:lumOff val="40000"/>
                  </a:schemeClr>
                </a:solidFill>
              </a:rPr>
              <a:t>… </a:t>
            </a:r>
            <a:r>
              <a:rPr lang="en-US" dirty="0"/>
              <a:t>and …, I think my research experiences fit the needs of your aimed research. I am really interested in your research area.</a:t>
            </a:r>
          </a:p>
          <a:p>
            <a:endParaRPr lang="en-US" dirty="0"/>
          </a:p>
          <a:p>
            <a:r>
              <a:rPr lang="en-US" dirty="0"/>
              <a:t>Here are two referees that can provide me a recommendation letter:</a:t>
            </a:r>
          </a:p>
          <a:p>
            <a:r>
              <a:rPr lang="en-US" dirty="0">
                <a:solidFill>
                  <a:schemeClr val="accent1">
                    <a:lumMod val="60000"/>
                    <a:lumOff val="40000"/>
                  </a:schemeClr>
                </a:solidFill>
              </a:rPr>
              <a:t>Name Last Name</a:t>
            </a:r>
            <a:r>
              <a:rPr lang="en-US" dirty="0"/>
              <a:t>,  </a:t>
            </a:r>
            <a:r>
              <a:rPr lang="en-US" dirty="0">
                <a:solidFill>
                  <a:schemeClr val="accent1">
                    <a:lumMod val="60000"/>
                    <a:lumOff val="40000"/>
                  </a:schemeClr>
                </a:solidFill>
              </a:rPr>
              <a:t>IUT-email-address</a:t>
            </a:r>
          </a:p>
          <a:p>
            <a:r>
              <a:rPr lang="en-US" dirty="0">
                <a:solidFill>
                  <a:schemeClr val="accent1">
                    <a:lumMod val="60000"/>
                    <a:lumOff val="40000"/>
                  </a:schemeClr>
                </a:solidFill>
              </a:rPr>
              <a:t>Name Last Name</a:t>
            </a:r>
            <a:r>
              <a:rPr lang="en-US" dirty="0"/>
              <a:t>,  </a:t>
            </a:r>
            <a:r>
              <a:rPr lang="en-US" dirty="0">
                <a:solidFill>
                  <a:schemeClr val="accent1">
                    <a:lumMod val="60000"/>
                    <a:lumOff val="40000"/>
                  </a:schemeClr>
                </a:solidFill>
              </a:rPr>
              <a:t>another-</a:t>
            </a:r>
            <a:r>
              <a:rPr lang="en-US" dirty="0" err="1">
                <a:solidFill>
                  <a:schemeClr val="accent1">
                    <a:lumMod val="60000"/>
                    <a:lumOff val="40000"/>
                  </a:schemeClr>
                </a:solidFill>
              </a:rPr>
              <a:t>institue</a:t>
            </a:r>
            <a:r>
              <a:rPr lang="en-US" dirty="0">
                <a:solidFill>
                  <a:schemeClr val="accent1">
                    <a:lumMod val="60000"/>
                    <a:lumOff val="40000"/>
                  </a:schemeClr>
                </a:solidFill>
              </a:rPr>
              <a:t>-email-address</a:t>
            </a:r>
          </a:p>
          <a:p>
            <a:endParaRPr lang="en-US" dirty="0"/>
          </a:p>
          <a:p>
            <a:r>
              <a:rPr lang="en-US" dirty="0"/>
              <a:t>Please find attached my CV.</a:t>
            </a:r>
          </a:p>
          <a:p>
            <a:r>
              <a:rPr lang="en-US" dirty="0"/>
              <a:t>Looking forward to hearing from you.</a:t>
            </a:r>
          </a:p>
          <a:p>
            <a:r>
              <a:rPr lang="en-US" dirty="0"/>
              <a:t>Kind regards,</a:t>
            </a:r>
          </a:p>
          <a:p>
            <a:r>
              <a:rPr lang="en-US" dirty="0">
                <a:solidFill>
                  <a:schemeClr val="accent1">
                    <a:lumMod val="60000"/>
                    <a:lumOff val="40000"/>
                  </a:schemeClr>
                </a:solidFill>
              </a:rPr>
              <a:t>Name Last Name</a:t>
            </a:r>
          </a:p>
        </p:txBody>
      </p:sp>
    </p:spTree>
    <p:extLst>
      <p:ext uri="{BB962C8B-B14F-4D97-AF65-F5344CB8AC3E}">
        <p14:creationId xmlns:p14="http://schemas.microsoft.com/office/powerpoint/2010/main" val="6218983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E60D266-FBDF-4E9C-9103-A1F8B926EEDB}"/>
              </a:ext>
            </a:extLst>
          </p:cNvPr>
          <p:cNvSpPr/>
          <p:nvPr/>
        </p:nvSpPr>
        <p:spPr>
          <a:xfrm>
            <a:off x="583095" y="1720840"/>
            <a:ext cx="10349948" cy="3416320"/>
          </a:xfrm>
          <a:prstGeom prst="rect">
            <a:avLst/>
          </a:prstGeom>
        </p:spPr>
        <p:txBody>
          <a:bodyPr wrap="square">
            <a:spAutoFit/>
          </a:bodyPr>
          <a:lstStyle/>
          <a:p>
            <a:r>
              <a:rPr lang="en-US" dirty="0"/>
              <a:t>Dear Prof. Smith,</a:t>
            </a:r>
          </a:p>
          <a:p>
            <a:endParaRPr lang="en-US" dirty="0"/>
          </a:p>
          <a:p>
            <a:r>
              <a:rPr lang="en-US" dirty="0"/>
              <a:t>I am a M.Sc. graduated of Photonics Physics Isfahan University, Iran (http://iu.ac.ir/en); and a B.Sc. graduated of Condensed Matter Physics from Isfahan University of Technology, Iran ( http://iut.ac.ir/en/). I did my M.Sc. thesis entitled " </a:t>
            </a:r>
            <a:r>
              <a:rPr lang="en-US" dirty="0">
                <a:solidFill>
                  <a:schemeClr val="accent1">
                    <a:lumMod val="60000"/>
                    <a:lumOff val="40000"/>
                  </a:schemeClr>
                </a:solidFill>
              </a:rPr>
              <a:t>Title</a:t>
            </a:r>
            <a:r>
              <a:rPr lang="en-US" dirty="0"/>
              <a:t>" under the supervision of Dr. </a:t>
            </a:r>
            <a:r>
              <a:rPr lang="en-US" dirty="0">
                <a:solidFill>
                  <a:schemeClr val="accent1">
                    <a:lumMod val="60000"/>
                    <a:lumOff val="40000"/>
                  </a:schemeClr>
                </a:solidFill>
              </a:rPr>
              <a:t>Name</a:t>
            </a:r>
            <a:r>
              <a:rPr lang="en-US" dirty="0"/>
              <a:t> and Prof. </a:t>
            </a:r>
            <a:r>
              <a:rPr lang="en-US" dirty="0">
                <a:solidFill>
                  <a:schemeClr val="accent1">
                    <a:lumMod val="60000"/>
                    <a:lumOff val="40000"/>
                  </a:schemeClr>
                </a:solidFill>
              </a:rPr>
              <a:t>Name</a:t>
            </a:r>
            <a:r>
              <a:rPr lang="en-US" dirty="0"/>
              <a:t>.</a:t>
            </a:r>
          </a:p>
          <a:p>
            <a:endParaRPr lang="en-US" dirty="0"/>
          </a:p>
          <a:p>
            <a:r>
              <a:rPr lang="en-US" dirty="0"/>
              <a:t> I am interested in your research area and strongly motivated to join your research group as a PhD student. I am ready to provide with you much more information and arrange for recommendation letters as well. My CV is attached.</a:t>
            </a:r>
          </a:p>
          <a:p>
            <a:endParaRPr lang="en-US" dirty="0"/>
          </a:p>
          <a:p>
            <a:r>
              <a:rPr lang="en-US" dirty="0"/>
              <a:t> Sincerely Yours,</a:t>
            </a:r>
          </a:p>
          <a:p>
            <a:r>
              <a:rPr lang="en-US" dirty="0">
                <a:solidFill>
                  <a:schemeClr val="accent1">
                    <a:lumMod val="60000"/>
                    <a:lumOff val="40000"/>
                  </a:schemeClr>
                </a:solidFill>
              </a:rPr>
              <a:t>Name Last-Name</a:t>
            </a:r>
          </a:p>
        </p:txBody>
      </p:sp>
    </p:spTree>
    <p:extLst>
      <p:ext uri="{BB962C8B-B14F-4D97-AF65-F5344CB8AC3E}">
        <p14:creationId xmlns:p14="http://schemas.microsoft.com/office/powerpoint/2010/main" val="1728166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704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Veradi</dc:creator>
  <cp:lastModifiedBy>Sara Veradi</cp:lastModifiedBy>
  <cp:revision>6</cp:revision>
  <dcterms:created xsi:type="dcterms:W3CDTF">2019-02-15T13:22:45Z</dcterms:created>
  <dcterms:modified xsi:type="dcterms:W3CDTF">2019-02-19T01:04:07Z</dcterms:modified>
</cp:coreProperties>
</file>